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9" r:id="rId7"/>
    <p:sldId id="263" r:id="rId8"/>
    <p:sldId id="264" r:id="rId9"/>
    <p:sldId id="270" r:id="rId10"/>
    <p:sldId id="265" r:id="rId11"/>
    <p:sldId id="266" r:id="rId12"/>
    <p:sldId id="267" r:id="rId13"/>
    <p:sldId id="268" r:id="rId14"/>
    <p:sldId id="271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4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BFF6-A9F7-43AD-ABE7-655CB1827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96201-742A-4B3E-87E4-E3971382D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727D8-1C6D-4B03-89A5-BD69B9179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8826-2948-42EB-8255-6DB7DDCADB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12668-A299-47D0-831F-9145DDC29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30DD0-26A5-4C37-86EB-754041C2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D107-3D7E-443C-9086-41F652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92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FE52-656A-4197-969B-C441C568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28393-EF4A-451C-B23E-76752D3FF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EB102-F60A-45C5-852A-7D354FA64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8826-2948-42EB-8255-6DB7DDCADB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28D76-7914-4613-BE3F-3C8D1A51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E7A3E-701B-47B9-9564-C5C94970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D107-3D7E-443C-9086-41F652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94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CB6E8-2119-4DC2-9A7D-9A0B1776F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1C583-DF63-41FC-B8AA-D9413042E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57B54-837A-4DB5-9D48-21484309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8826-2948-42EB-8255-6DB7DDCADB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F5576-DDAD-4726-AFAB-F6D047A1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486A6-88AD-4856-B9F9-4563C254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D107-3D7E-443C-9086-41F652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35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EACC7-A4CC-4D52-91F3-EB847AD0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3192A-5691-4637-9EA0-9013221F4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085BA-23AD-4545-99B4-0C32ADF3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8826-2948-42EB-8255-6DB7DDCADB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8B1C6-1F54-4C1F-BCEB-6DDFD3D2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66DD4-0235-4D15-9163-E80D7BDE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D107-3D7E-443C-9086-41F652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8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B568-3D57-4073-9719-D43489F4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E2256-6B74-4575-9242-3D801177C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7B39E-4E30-4A79-B5C2-06E1D29A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8826-2948-42EB-8255-6DB7DDCADB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E6CF-1995-4E0D-8A96-59920B71C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E53B9-94EC-4C0A-AC00-BCD64E96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D107-3D7E-443C-9086-41F652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38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3CAF-AE20-4D03-8364-A5505F4F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1FE44-A62C-4EB3-B125-411C7B547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7F234-E54F-419B-8B24-295CE5AB4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313ED-59E4-4410-AE0B-28D1C4EF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8826-2948-42EB-8255-6DB7DDCADB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5604A-71EB-4F6B-BDDF-2FF119FD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81D67-C0E0-47D9-958D-1ABF7E52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D107-3D7E-443C-9086-41F652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30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BD3B2-97D3-4DF9-B01C-709F1FC0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623E5-6FBF-4116-97D3-2E39EB1B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E61E3-4186-4A42-9AEB-AF6D697B8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BE111-535C-43A1-8D9A-9025ADC54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BBB3ED-F58B-4506-9B5B-1E9970024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C8729-1232-4FF3-9008-41418570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8826-2948-42EB-8255-6DB7DDCADB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05823F-C118-41C3-B908-5F19C2354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00AA22-F9B7-484A-9548-7D8ECBA6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D107-3D7E-443C-9086-41F652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94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1055A-A442-4DD1-B80D-6C02624D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217936-530F-4CB0-9C11-B1341057A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8826-2948-42EB-8255-6DB7DDCADB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BAE10-E345-4D96-A0D3-06F5C9D2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EBDB-746B-41F9-895A-F6A3FB27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D107-3D7E-443C-9086-41F652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24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4E534D-7D09-4533-95BC-81E72675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8826-2948-42EB-8255-6DB7DDCADB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42EF1-A510-49D5-8045-C06158ECA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55934-15A5-4F96-BC81-5D78A3E9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D107-3D7E-443C-9086-41F652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28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BB46-D2C9-428B-98C6-C6AE258B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7E1C5-50D5-4828-979D-945982983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084ED-A064-40A4-9FF1-D4275F9ED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85E62-186C-436F-9665-0EEC280E3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8826-2948-42EB-8255-6DB7DDCADB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63E8C-CB60-453F-A7BE-8540E625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88D35-4FE6-40F9-A749-064AC7F5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D107-3D7E-443C-9086-41F652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5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D732B-46E9-40E5-8525-7FE44787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745590-99FB-4077-9C25-ACF617F9B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947D7-61B7-449D-A555-181DB18C4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91B90-3852-43E0-A851-78326E16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8826-2948-42EB-8255-6DB7DDCADB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78249-8249-4AF8-B278-3BEA3BE6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0D05E-ED58-40BC-A665-11F332AB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D107-3D7E-443C-9086-41F652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20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64A10-FF70-4069-B261-2815582A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CA81D-A251-447A-A741-2C1312FE0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6433B-57F7-4B39-9CFC-F5D5F5D73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48826-2948-42EB-8255-6DB7DDCADB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8FBE0-56E4-4605-9AD6-05F1B1D00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90425-3FC3-480A-839C-A85B7798D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BD107-3D7E-443C-9086-41F652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3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8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EEDC-4C27-49BC-A65E-7F0EA70934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3. ARMA(</a:t>
            </a:r>
            <a:r>
              <a:rPr lang="en-GB" i="1" dirty="0" err="1"/>
              <a:t>p</a:t>
            </a:r>
            <a:r>
              <a:rPr lang="en-GB" dirty="0" err="1"/>
              <a:t>,</a:t>
            </a:r>
            <a:r>
              <a:rPr lang="en-GB" i="1" dirty="0" err="1"/>
              <a:t>q</a:t>
            </a:r>
            <a:r>
              <a:rPr lang="en-GB" dirty="0"/>
              <a:t>) Processes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75E6E7-9E90-41AA-B2CD-FF6C2F119FDC}"/>
              </a:ext>
            </a:extLst>
          </p:cNvPr>
          <p:cNvSpPr txBox="1"/>
          <p:nvPr/>
        </p:nvSpPr>
        <p:spPr>
          <a:xfrm>
            <a:off x="1524000" y="742278"/>
            <a:ext cx="2116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ECFI 2019-20 </a:t>
            </a:r>
          </a:p>
          <a:p>
            <a:r>
              <a:rPr lang="en-GB" dirty="0"/>
              <a:t>Class 18 March 2020</a:t>
            </a:r>
          </a:p>
        </p:txBody>
      </p:sp>
    </p:spTree>
    <p:extLst>
      <p:ext uri="{BB962C8B-B14F-4D97-AF65-F5344CB8AC3E}">
        <p14:creationId xmlns:p14="http://schemas.microsoft.com/office/powerpoint/2010/main" val="219529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B309-C0CF-4D6E-8529-69FCF6BE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0281"/>
          </a:xfrm>
        </p:spPr>
        <p:txBody>
          <a:bodyPr>
            <a:normAutofit/>
          </a:bodyPr>
          <a:lstStyle/>
          <a:p>
            <a:r>
              <a:rPr lang="en-GB" sz="2000" dirty="0"/>
              <a:t>Moving Average Process of order </a:t>
            </a:r>
            <a:r>
              <a:rPr lang="en-GB" sz="2000" i="1" dirty="0"/>
              <a:t>q:</a:t>
            </a:r>
            <a:r>
              <a:rPr lang="en-GB" sz="2000" dirty="0"/>
              <a:t>  MA(</a:t>
            </a:r>
            <a:r>
              <a:rPr lang="en-GB" sz="2000" i="1" dirty="0"/>
              <a:t>q</a:t>
            </a:r>
            <a:r>
              <a:rPr lang="en-GB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91381"/>
                <a:ext cx="10291916" cy="5085582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MA(</a:t>
                </a:r>
                <a:r>
                  <a:rPr lang="en-GB" i="1" dirty="0">
                    <a:latin typeface="+mj-lt"/>
                  </a:rPr>
                  <a:t>q</a:t>
                </a:r>
                <a:r>
                  <a:rPr lang="en-GB" dirty="0">
                    <a:latin typeface="+mj-lt"/>
                  </a:rPr>
                  <a:t>) process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9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sz="29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−…−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endParaRPr lang="en-GB" sz="2900" b="1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or			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9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9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9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GB" sz="2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9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29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9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900" b="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900" b="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29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GB" sz="29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9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sz="2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900" b="0" i="1">
                            <a:latin typeface="Cambria Math" panose="02040503050406030204" pitchFamily="18" charset="0"/>
                          </a:rPr>
                          <m:t>−…−</m:t>
                        </m:r>
                        <m:sSub>
                          <m:sSubPr>
                            <m:ctrlPr>
                              <a:rPr lang="en-GB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900" b="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2900" b="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p>
                          <m:sSupPr>
                            <m:ctrlPr>
                              <a:rPr lang="en-GB" sz="29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9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sz="29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GB" sz="2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9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sz="2900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This process is invertible provided the roots of the </a:t>
                </a:r>
                <a:r>
                  <a:rPr lang="en-GB" i="1" dirty="0">
                    <a:latin typeface="+mj-lt"/>
                  </a:rPr>
                  <a:t>characteristic equation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+mj-lt"/>
                  </a:rPr>
                  <a:t> are all outside of the unit circle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Let’s verify the ACF </a:t>
                </a:r>
                <a:r>
                  <a:rPr lang="en-GB" dirty="0">
                    <a:solidFill>
                      <a:srgbClr val="0070C0"/>
                    </a:solidFill>
                    <a:latin typeface="+mj-lt"/>
                  </a:rPr>
                  <a:t>(trick: multiply by previous variable)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+..+</m:t>
                          </m:r>
                          <m:sSubSup>
                            <m:sSubSup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>
                  <a:solidFill>
                    <a:srgbClr val="0070C0"/>
                  </a:solidFill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+… +</m:t>
                          </m:r>
                          <m:sSubSup>
                            <m:sSubSup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+mj-lt"/>
                  </a:rPr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+mj-lt"/>
                  </a:rPr>
                  <a:t> (vanishes after order </a:t>
                </a:r>
                <a:r>
                  <a:rPr lang="en-GB" i="1" dirty="0">
                    <a:solidFill>
                      <a:schemeClr val="tx1"/>
                    </a:solidFill>
                    <a:latin typeface="+mj-lt"/>
                  </a:rPr>
                  <a:t>q</a:t>
                </a:r>
                <a:r>
                  <a:rPr lang="en-GB" dirty="0">
                    <a:solidFill>
                      <a:schemeClr val="tx1"/>
                    </a:solidFill>
                    <a:latin typeface="+mj-lt"/>
                  </a:rPr>
                  <a:t>)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>
                  <a:solidFill>
                    <a:srgbClr val="0070C0"/>
                  </a:solidFill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solidFill>
                      <a:srgbClr val="0070C0"/>
                    </a:solidFill>
                    <a:latin typeface="+mj-lt"/>
                  </a:rPr>
                  <a:t>And the PACF for the MA(1):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GB" dirty="0"/>
                  <a:t>   (never vanishes)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91381"/>
                <a:ext cx="10291916" cy="5085582"/>
              </a:xfrm>
              <a:blipFill>
                <a:blip r:embed="rId2"/>
                <a:stretch>
                  <a:fillRect l="-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6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B309-C0CF-4D6E-8529-69FCF6BE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490281"/>
          </a:xfrm>
        </p:spPr>
        <p:txBody>
          <a:bodyPr>
            <a:normAutofit/>
          </a:bodyPr>
          <a:lstStyle/>
          <a:p>
            <a:r>
              <a:rPr lang="en-GB" sz="2000" dirty="0"/>
              <a:t>3.3. Duality AR-MA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55406"/>
                <a:ext cx="10291916" cy="5850193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ontinue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assume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>
                    <a:latin typeface="+mj-lt"/>
                  </a:rPr>
                  <a:t> in order to simplify the notation and discussion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Consider a stationary (causal) AR(</a:t>
                </a:r>
                <a:r>
                  <a:rPr lang="en-GB" i="1" dirty="0">
                    <a:latin typeface="+mj-lt"/>
                  </a:rPr>
                  <a:t>p</a:t>
                </a:r>
                <a:r>
                  <a:rPr lang="en-GB" dirty="0">
                    <a:latin typeface="+mj-lt"/>
                  </a:rPr>
                  <a:t>) with the AR polynomial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−…−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GB" dirty="0">
                    <a:latin typeface="+mj-lt"/>
                  </a:rPr>
                  <a:t>.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By successive formal manipulations</a:t>
                </a:r>
                <a:endParaRPr lang="en-GB" sz="2900" b="1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b="0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b="0" dirty="0">
                    <a:latin typeface="+mj-lt"/>
                  </a:rPr>
                  <a:t>  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=(1+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0" smtClean="0"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b="0" i="1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So, we wrote the AR(</a:t>
                </a:r>
                <a:r>
                  <a:rPr lang="en-GB" i="1" dirty="0">
                    <a:latin typeface="+mj-lt"/>
                  </a:rPr>
                  <a:t>p</a:t>
                </a:r>
                <a:r>
                  <a:rPr lang="en-GB" dirty="0">
                    <a:latin typeface="+mj-lt"/>
                  </a:rPr>
                  <a:t>) finite polynomial as an infinite MA(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dirty="0">
                    <a:latin typeface="+mj-lt"/>
                  </a:rPr>
                  <a:t>) polynomial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Two ways for computing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latin typeface="+mj-lt"/>
                  </a:rPr>
                  <a:t> coefficients for the Wold MA(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dirty="0">
                    <a:latin typeface="+mj-lt"/>
                  </a:rPr>
                  <a:t>) representation: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- Getting the roots of the AR polynomial, factor it, and use the formula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GB" dirty="0">
                    <a:latin typeface="+mj-lt"/>
                  </a:rPr>
                  <a:t>,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- By the method of undetermined coefficients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solidFill>
                      <a:srgbClr val="0070C0"/>
                    </a:solidFill>
                    <a:latin typeface="+mj-lt"/>
                  </a:rPr>
                  <a:t>Practice both ways for an AR(2) process</a:t>
                </a:r>
                <a:endParaRPr lang="en-GB" dirty="0">
                  <a:latin typeface="+mj-lt"/>
                </a:endParaRPr>
              </a:p>
              <a:p>
                <a:pPr marL="0" indent="0" algn="ctr">
                  <a:lnSpc>
                    <a:spcPct val="170000"/>
                  </a:lnSpc>
                  <a:buNone/>
                </a:pPr>
                <a:endParaRPr lang="en-GB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55406"/>
                <a:ext cx="10291916" cy="5850193"/>
              </a:xfrm>
              <a:blipFill>
                <a:blip r:embed="rId2"/>
                <a:stretch>
                  <a:fillRect l="-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5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21896"/>
                <a:ext cx="10291916" cy="545506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Now, consider an invertible MA(</a:t>
                </a:r>
                <a:r>
                  <a:rPr lang="en-GB" i="1" dirty="0">
                    <a:latin typeface="+mj-lt"/>
                  </a:rPr>
                  <a:t>q</a:t>
                </a:r>
                <a:r>
                  <a:rPr lang="en-GB" dirty="0">
                    <a:latin typeface="+mj-lt"/>
                  </a:rPr>
                  <a:t>) process with the MA polynomial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−…−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GB" dirty="0">
                    <a:latin typeface="+mj-lt"/>
                  </a:rPr>
                  <a:t>.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Do similar manipulations: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b="0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b="0" dirty="0">
                    <a:latin typeface="+mj-lt"/>
                  </a:rPr>
                  <a:t>  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=(1−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0" smtClean="0">
                        <a:latin typeface="Cambria Math" panose="02040503050406030204" pitchFamily="18" charset="0"/>
                      </a:rPr>
                      <m:t>−…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b="0" i="1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So, we wrote the MA(</a:t>
                </a:r>
                <a:r>
                  <a:rPr lang="en-GB" i="1" dirty="0">
                    <a:latin typeface="+mj-lt"/>
                  </a:rPr>
                  <a:t>q</a:t>
                </a:r>
                <a:r>
                  <a:rPr lang="en-GB" dirty="0">
                    <a:latin typeface="+mj-lt"/>
                  </a:rPr>
                  <a:t>) finite polynomial as an infinite AR(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dirty="0">
                    <a:latin typeface="+mj-lt"/>
                  </a:rPr>
                  <a:t>) polynomial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Two ways for computing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latin typeface="+mj-lt"/>
                  </a:rPr>
                  <a:t> coefficients for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AR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(∞)  </m:t>
                    </m:r>
                  </m:oMath>
                </a14:m>
                <a:r>
                  <a:rPr lang="en-GB" dirty="0">
                    <a:latin typeface="+mj-lt"/>
                  </a:rPr>
                  <a:t>representation: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- Getting the roots of the MA polynomial, factor it, and use the formula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GB" dirty="0">
                    <a:latin typeface="+mj-lt"/>
                  </a:rPr>
                  <a:t>,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- By the method of undetermined coefficients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solidFill>
                      <a:srgbClr val="0070C0"/>
                    </a:solidFill>
                    <a:latin typeface="+mj-lt"/>
                  </a:rPr>
                  <a:t>Practice both for an MA(1) process</a:t>
                </a:r>
              </a:p>
              <a:p>
                <a:pPr marL="0" indent="0" algn="ctr">
                  <a:lnSpc>
                    <a:spcPct val="170000"/>
                  </a:lnSpc>
                  <a:buNone/>
                </a:pPr>
                <a:endParaRPr lang="en-GB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21896"/>
                <a:ext cx="10291916" cy="5455068"/>
              </a:xfr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35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B309-C0CF-4D6E-8529-69FCF6BE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0281"/>
          </a:xfrm>
        </p:spPr>
        <p:txBody>
          <a:bodyPr>
            <a:normAutofit/>
          </a:bodyPr>
          <a:lstStyle/>
          <a:p>
            <a:r>
              <a:rPr lang="en-GB" sz="2000" dirty="0"/>
              <a:t>3.4. Autoregressive Moving Average Processes – ARMA(</a:t>
            </a:r>
            <a:r>
              <a:rPr lang="en-GB" sz="2000" i="1" dirty="0" err="1"/>
              <a:t>p,q</a:t>
            </a:r>
            <a:r>
              <a:rPr lang="en-GB" sz="2000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3906"/>
                <a:ext cx="10291916" cy="5524901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Assume again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>
                    <a:latin typeface="+mj-lt"/>
                  </a:rPr>
                  <a:t> in order to simplify the notation and discussion and write a mixed AR+MA model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−…−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−…−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endParaRPr lang="en-GB" sz="2900" b="1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or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b="0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spcBef>
                    <a:spcPts val="0"/>
                  </a:spcBef>
                  <a:buNone/>
                </a:pPr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spcBef>
                    <a:spcPts val="0"/>
                  </a:spcBef>
                  <a:buNone/>
                </a:pPr>
                <a:r>
                  <a:rPr lang="en-GB" dirty="0">
                    <a:latin typeface="+mj-lt"/>
                  </a:rPr>
                  <a:t>These processes are </a:t>
                </a:r>
              </a:p>
              <a:p>
                <a:pPr marL="0" indent="0">
                  <a:lnSpc>
                    <a:spcPct val="170000"/>
                  </a:lnSpc>
                  <a:spcBef>
                    <a:spcPts val="0"/>
                  </a:spcBef>
                  <a:buNone/>
                </a:pPr>
                <a:r>
                  <a:rPr lang="en-GB" b="1" dirty="0">
                    <a:latin typeface="+mj-lt"/>
                  </a:rPr>
                  <a:t>stationary</a:t>
                </a:r>
                <a:r>
                  <a:rPr lang="en-GB" dirty="0">
                    <a:latin typeface="+mj-lt"/>
                  </a:rPr>
                  <a:t> (causal) if all roots of the </a:t>
                </a:r>
                <a:r>
                  <a:rPr lang="en-GB" i="1" dirty="0">
                    <a:latin typeface="+mj-lt"/>
                  </a:rPr>
                  <a:t>characteristic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+mj-lt"/>
                  </a:rPr>
                  <a:t> are outside of the unit circle and </a:t>
                </a:r>
              </a:p>
              <a:p>
                <a:pPr marL="0" indent="0">
                  <a:lnSpc>
                    <a:spcPct val="170000"/>
                  </a:lnSpc>
                  <a:spcBef>
                    <a:spcPts val="0"/>
                  </a:spcBef>
                  <a:buNone/>
                </a:pPr>
                <a:r>
                  <a:rPr lang="en-GB" b="1" dirty="0">
                    <a:latin typeface="+mj-lt"/>
                  </a:rPr>
                  <a:t>invertible</a:t>
                </a:r>
                <a:r>
                  <a:rPr lang="en-GB" dirty="0">
                    <a:latin typeface="+mj-lt"/>
                  </a:rPr>
                  <a:t> if all roots of the </a:t>
                </a:r>
                <a:r>
                  <a:rPr lang="en-GB" i="1" dirty="0">
                    <a:latin typeface="+mj-lt"/>
                  </a:rPr>
                  <a:t>characteristic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+mj-lt"/>
                  </a:rPr>
                  <a:t> are outside of the unit circle.</a:t>
                </a:r>
              </a:p>
              <a:p>
                <a:pPr marL="0" indent="0">
                  <a:lnSpc>
                    <a:spcPct val="170000"/>
                  </a:lnSpc>
                  <a:spcBef>
                    <a:spcPts val="0"/>
                  </a:spcBef>
                  <a:buNone/>
                </a:pPr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spcBef>
                    <a:spcPts val="0"/>
                  </a:spcBef>
                  <a:buNone/>
                </a:pPr>
                <a:r>
                  <a:rPr lang="en-GB" dirty="0">
                    <a:latin typeface="+mj-lt"/>
                  </a:rPr>
                  <a:t>Can be written as AR or MA polynomials of infinite order:</a:t>
                </a:r>
              </a:p>
              <a:p>
                <a:pPr marL="0" indent="0">
                  <a:lnSpc>
                    <a:spcPct val="17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+mj-lt"/>
                  </a:rPr>
                  <a:t> </a:t>
                </a:r>
              </a:p>
              <a:p>
                <a:pPr marL="0" indent="0">
                  <a:lnSpc>
                    <a:spcPct val="17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GB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3906"/>
                <a:ext cx="10291916" cy="5524901"/>
              </a:xfr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83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C5BF649-D0D7-484F-B577-0242B447F7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000" y="339725"/>
                <a:ext cx="9842500" cy="485775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>
                    <a:solidFill>
                      <a:schemeClr val="accent6"/>
                    </a:solidFill>
                  </a:rPr>
                  <a:t>An ARMA (1,2): complex behaviour: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=0.83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−0.49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+0.78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6"/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C5BF649-D0D7-484F-B577-0242B447F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" y="339725"/>
                <a:ext cx="9842500" cy="485775"/>
              </a:xfrm>
              <a:prstGeom prst="rect">
                <a:avLst/>
              </a:prstGeom>
              <a:blipFill>
                <a:blip r:embed="rId2"/>
                <a:stretch>
                  <a:fillRect l="-805" t="-265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B061DC6-6180-41C8-AE1B-AE98D8C8E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780" y="914401"/>
            <a:ext cx="11007306" cy="2262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E8106F-3408-42B5-A5E4-CC2CE2C72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36" y="3176605"/>
            <a:ext cx="10984302" cy="22622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41F6B7-32F1-448D-85A7-8F13990B4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11" y="4247321"/>
            <a:ext cx="10984302" cy="226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7F40CC-43C3-4EB7-A955-314EB2CBD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102" y="651504"/>
            <a:ext cx="9637795" cy="555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7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B309-C0CF-4D6E-8529-69FCF6BE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0281"/>
          </a:xfrm>
        </p:spPr>
        <p:txBody>
          <a:bodyPr>
            <a:normAutofit/>
          </a:bodyPr>
          <a:lstStyle/>
          <a:p>
            <a:r>
              <a:rPr lang="en-GB" sz="2000" dirty="0"/>
              <a:t>3.1. Autoregressive Processes:  AR(</a:t>
            </a:r>
            <a:r>
              <a:rPr lang="en-GB" sz="2000" i="1" dirty="0"/>
              <a:t>p</a:t>
            </a:r>
            <a:r>
              <a:rPr lang="en-GB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4839"/>
                <a:ext cx="10291916" cy="5279922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Review previous class: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Assume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>
                    <a:latin typeface="+mj-lt"/>
                  </a:rPr>
                  <a:t> in order to simplify the notation and discussion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As usual,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𝑤𝑛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(0, 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+mj-lt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latin typeface="+mj-lt"/>
                  </a:rPr>
                  <a:t> are real constants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AR(</a:t>
                </a:r>
                <a:r>
                  <a:rPr lang="en-GB" i="1" dirty="0">
                    <a:latin typeface="+mj-lt"/>
                  </a:rPr>
                  <a:t>p</a:t>
                </a:r>
                <a:r>
                  <a:rPr lang="en-GB" dirty="0">
                    <a:latin typeface="+mj-lt"/>
                  </a:rPr>
                  <a:t>) process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n-GB" sz="2900" b="1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or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b="0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with the AR polynomial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−…−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∑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=∑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GB" dirty="0">
                    <a:latin typeface="+mj-lt"/>
                  </a:rPr>
                  <a:t>, these processes are always invertible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As we will see later, these processes are stationary (causal) provided all roots of the </a:t>
                </a:r>
                <a:r>
                  <a:rPr lang="en-GB" i="1" dirty="0">
                    <a:latin typeface="+mj-lt"/>
                  </a:rPr>
                  <a:t>characteristic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+mj-lt"/>
                  </a:rPr>
                  <a:t> are outside of the unit circle, i.e., if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 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|&gt;1</m:t>
                    </m:r>
                  </m:oMath>
                </a14:m>
                <a:endParaRPr lang="en-GB" dirty="0">
                  <a:latin typeface="+mj-lt"/>
                </a:endParaRPr>
              </a:p>
              <a:p>
                <a:pPr marL="0" indent="0" algn="ctr">
                  <a:lnSpc>
                    <a:spcPct val="170000"/>
                  </a:lnSpc>
                  <a:buNone/>
                </a:pPr>
                <a:endParaRPr lang="en-GB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4839"/>
                <a:ext cx="10291916" cy="5279922"/>
              </a:xfrm>
              <a:blipFill>
                <a:blip r:embed="rId2"/>
                <a:stretch>
                  <a:fillRect l="-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30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B309-C0CF-4D6E-8529-69FCF6BE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0281"/>
          </a:xfrm>
        </p:spPr>
        <p:txBody>
          <a:bodyPr>
            <a:normAutofit/>
          </a:bodyPr>
          <a:lstStyle/>
          <a:p>
            <a:r>
              <a:rPr lang="en-GB" sz="2000" dirty="0"/>
              <a:t>Autoregressive Process of order 1:  AR(</a:t>
            </a:r>
            <a:r>
              <a:rPr lang="en-GB" sz="2000" i="1" dirty="0"/>
              <a:t>1</a:t>
            </a:r>
            <a:r>
              <a:rPr lang="en-GB" sz="2000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4839"/>
                <a:ext cx="10291916" cy="4702124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AR(</a:t>
                </a:r>
                <a:r>
                  <a:rPr lang="en-GB" i="1" dirty="0">
                    <a:latin typeface="+mj-lt"/>
                  </a:rPr>
                  <a:t>1</a:t>
                </a:r>
                <a:r>
                  <a:rPr lang="en-GB" dirty="0">
                    <a:latin typeface="+mj-lt"/>
                  </a:rPr>
                  <a:t>) process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n-GB" sz="2900" b="1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or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b="0" dirty="0">
                    <a:latin typeface="+mj-lt"/>
                  </a:rPr>
                  <a:t>      </a:t>
                </a:r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This process is stationary provided the root of the </a:t>
                </a:r>
                <a:r>
                  <a:rPr lang="en-GB" i="1" dirty="0">
                    <a:latin typeface="+mj-lt"/>
                  </a:rPr>
                  <a:t>characteristic equation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+mj-lt"/>
                  </a:rPr>
                  <a:t> is outside of the unit circle, i.e., if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|&lt;1</m:t>
                    </m:r>
                  </m:oMath>
                </a14:m>
                <a:r>
                  <a:rPr lang="en-GB" dirty="0">
                    <a:latin typeface="+mj-lt"/>
                  </a:rPr>
                  <a:t> </a:t>
                </a:r>
                <a:r>
                  <a:rPr lang="en-GB" dirty="0">
                    <a:solidFill>
                      <a:srgbClr val="0070C0"/>
                    </a:solidFill>
                    <a:latin typeface="+mj-lt"/>
                  </a:rPr>
                  <a:t>(verify this)</a:t>
                </a:r>
                <a:r>
                  <a:rPr lang="en-GB" dirty="0">
                    <a:latin typeface="+mj-lt"/>
                  </a:rPr>
                  <a:t>.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More general case: nonzero </a:t>
                </a:r>
                <a:r>
                  <a:rPr lang="en-GB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mean</a:t>
                </a:r>
                <a:r>
                  <a:rPr lang="en-GB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. Then, we have a nonzero constant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in the AR equation and we compute the mean (</a:t>
                </a:r>
                <a:r>
                  <a:rPr lang="en-GB" dirty="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attention: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!</a:t>
                </a:r>
                <a:r>
                  <a:rPr lang="en-GB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):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Now,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by stationarity, we get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4839"/>
                <a:ext cx="10291916" cy="4702124"/>
              </a:xfrm>
              <a:blipFill>
                <a:blip r:embed="rId2"/>
                <a:stretch>
                  <a:fillRect l="-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0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50771"/>
                <a:ext cx="10291916" cy="5426192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Now, for getting the </a:t>
                </a:r>
                <a:r>
                  <a:rPr lang="en-GB" b="1" dirty="0">
                    <a:latin typeface="+mj-lt"/>
                  </a:rPr>
                  <a:t>variance</a:t>
                </a:r>
                <a:r>
                  <a:rPr lang="en-GB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b="0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/>
                  <a:t>Let’s verify the </a:t>
                </a:r>
                <a:r>
                  <a:rPr lang="en-GB" b="1" dirty="0"/>
                  <a:t>ACF</a:t>
                </a:r>
                <a:r>
                  <a:rPr lang="en-GB" dirty="0"/>
                  <a:t>: start with the variance </a:t>
                </a:r>
                <a:r>
                  <a:rPr lang="en-GB" dirty="0">
                    <a:solidFill>
                      <a:srgbClr val="0070C0"/>
                    </a:solidFill>
                  </a:rPr>
                  <a:t>(trick: multiply by previous variable)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/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70C0"/>
                    </a:solidFill>
                  </a:rPr>
                  <a:t> </a:t>
                </a:r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endParaRPr lang="en-GB" dirty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/>
                  <a:t>Now, dividing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applying recursion and noticing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we conclude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>
                    <a:solidFill>
                      <a:srgbClr val="0070C0"/>
                    </a:solidFill>
                  </a:rPr>
                  <a:t>(why the absolute sign?)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/>
                  <a:t>This means that the ACF of an AR(1) has an exponential (geometric) decay in absolute value: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|&lt;1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→0 </m:t>
                    </m:r>
                  </m:oMath>
                </a14:m>
                <a:r>
                  <a:rPr lang="en-GB" dirty="0"/>
                  <a:t>as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dirty="0"/>
                  <a:t>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/>
                  <a:t>Finally, for the </a:t>
                </a:r>
                <a:r>
                  <a:rPr lang="en-GB" b="1" dirty="0"/>
                  <a:t>PACF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GB" dirty="0"/>
                  <a:t> </a:t>
                </a:r>
                <a:endParaRPr lang="en-GB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50771"/>
                <a:ext cx="10291916" cy="5426192"/>
              </a:xfrm>
              <a:blipFill>
                <a:blip r:embed="rId2"/>
                <a:stretch>
                  <a:fillRect l="-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091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0042" y="799448"/>
                <a:ext cx="10291916" cy="3039212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b="1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GB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ACF is more complex, but we can prove that it is dominated by a geometric decaying function and so</a:t>
                </a:r>
              </a:p>
              <a:p>
                <a:pPr marL="0" indent="0" algn="ctr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dirty="0">
                    <a:latin typeface="+mj-lt"/>
                  </a:rPr>
                  <a:t> 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→∞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GB" dirty="0">
                    <a:latin typeface="+mj-lt"/>
                  </a:rPr>
                  <a:t>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+mj-lt"/>
                  </a:rPr>
                  <a:t>  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+mj-lt"/>
                  </a:rPr>
                  <a:t>	</a:t>
                </a:r>
                <a:endParaRPr lang="en-GB" b="0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Now, please </a:t>
                </a:r>
                <a:r>
                  <a:rPr lang="en-GB" dirty="0">
                    <a:solidFill>
                      <a:schemeClr val="accent6"/>
                    </a:solidFill>
                    <a:latin typeface="+mj-lt"/>
                  </a:rPr>
                  <a:t>generate a couple of AR processes and check the properties of the ACF and PACF</a:t>
                </a:r>
                <a:r>
                  <a:rPr lang="en-GB" dirty="0">
                    <a:latin typeface="+mj-lt"/>
                  </a:rPr>
                  <a:t>.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Also </a:t>
                </a:r>
                <a:r>
                  <a:rPr lang="en-GB" dirty="0">
                    <a:solidFill>
                      <a:schemeClr val="accent6"/>
                    </a:solidFill>
                    <a:latin typeface="+mj-lt"/>
                  </a:rPr>
                  <a:t>check the scatter plots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6"/>
                    </a:solidFill>
                    <a:latin typeface="+mj-lt"/>
                  </a:rPr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>
                    <a:latin typeface="+mj-lt"/>
                  </a:rPr>
                  <a:t>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solidFill>
                      <a:schemeClr val="tx1"/>
                    </a:solidFill>
                    <a:latin typeface="+mj-lt"/>
                  </a:rPr>
                  <a:t>Example with AR(1): can you guess the sign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GB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0042" y="799448"/>
                <a:ext cx="10291916" cy="3039212"/>
              </a:xfrm>
              <a:blipFill>
                <a:blip r:embed="rId3"/>
                <a:stretch>
                  <a:fillRect l="-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06271F-1FA8-4847-95CE-5273888DD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82" y="3931302"/>
            <a:ext cx="5553604" cy="2844883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ECA96B9-E354-4A8E-B372-A529D3E91C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476889"/>
              </p:ext>
            </p:extLst>
          </p:nvPr>
        </p:nvGraphicFramePr>
        <p:xfrm>
          <a:off x="7891133" y="233377"/>
          <a:ext cx="4300867" cy="303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5" imgW="8019999" imgH="5667233" progId="Acrobat.Document.DC">
                  <p:embed/>
                </p:oleObj>
              </mc:Choice>
              <mc:Fallback>
                <p:oleObj name="Acrobat Document" r:id="rId5" imgW="8019999" imgH="566723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91133" y="233377"/>
                        <a:ext cx="4300867" cy="3039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96404E74-14A2-4E2B-BFC8-F136C0B3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375"/>
            <a:ext cx="10515600" cy="490281"/>
          </a:xfrm>
        </p:spPr>
        <p:txBody>
          <a:bodyPr>
            <a:normAutofit/>
          </a:bodyPr>
          <a:lstStyle/>
          <a:p>
            <a:r>
              <a:rPr lang="en-GB" sz="2000" dirty="0"/>
              <a:t>Autoregressive Process of order </a:t>
            </a:r>
            <a:r>
              <a:rPr lang="en-GB" sz="2000" i="1" dirty="0"/>
              <a:t>q</a:t>
            </a:r>
            <a:r>
              <a:rPr lang="en-GB" sz="2000" dirty="0"/>
              <a:t>: AR(</a:t>
            </a:r>
            <a:r>
              <a:rPr lang="en-GB" sz="2000" i="1" dirty="0"/>
              <a:t>q</a:t>
            </a:r>
            <a:r>
              <a:rPr lang="en-GB" sz="2000" dirty="0"/>
              <a:t>)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9AD25539-87F5-4D98-8E60-BDCF68A3B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1" y="3833260"/>
            <a:ext cx="5763786" cy="29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9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04C32-1D8E-4B5F-9178-0076CBF725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5000" y="339725"/>
                <a:ext cx="10337800" cy="32067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chemeClr val="accent6"/>
                    </a:solidFill>
                  </a:rPr>
                  <a:t>Another AR(1): Guess the sign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b="0" i="1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endParaRPr lang="en-GB" b="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endParaRPr lang="en-GB" b="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04C32-1D8E-4B5F-9178-0076CBF725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000" y="339725"/>
                <a:ext cx="10337800" cy="320675"/>
              </a:xfrm>
              <a:blipFill>
                <a:blip r:embed="rId3"/>
                <a:stretch>
                  <a:fillRect l="-590" t="-36538" b="-3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1010D68-087D-4DA3-9CFE-B347CEF868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886922"/>
              </p:ext>
            </p:extLst>
          </p:nvPr>
        </p:nvGraphicFramePr>
        <p:xfrm>
          <a:off x="6340909" y="3429000"/>
          <a:ext cx="4951221" cy="3498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Acrobat Document" r:id="rId4" imgW="8019999" imgH="5667233" progId="Acrobat.Document.DC">
                  <p:embed/>
                </p:oleObj>
              </mc:Choice>
              <mc:Fallback>
                <p:oleObj name="Acrobat Document" r:id="rId4" imgW="8019999" imgH="566723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40909" y="3429000"/>
                        <a:ext cx="4951221" cy="3498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710DBB0-2FF6-46A2-8646-1362B6C0E2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164851"/>
              </p:ext>
            </p:extLst>
          </p:nvPr>
        </p:nvGraphicFramePr>
        <p:xfrm>
          <a:off x="1558421" y="3429000"/>
          <a:ext cx="4951219" cy="3498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Acrobat Document" r:id="rId6" imgW="8019999" imgH="5667233" progId="Acrobat.Document.DC">
                  <p:embed/>
                </p:oleObj>
              </mc:Choice>
              <mc:Fallback>
                <p:oleObj name="Acrobat Document" r:id="rId6" imgW="8019999" imgH="566723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8421" y="3429000"/>
                        <a:ext cx="4951219" cy="3498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picture containing water, boat, flock, large&#10;&#10;Description automatically generated">
            <a:extLst>
              <a:ext uri="{FF2B5EF4-FFF2-40B4-BE49-F238E27FC236}">
                <a16:creationId xmlns:a16="http://schemas.microsoft.com/office/drawing/2014/main" id="{F21FDA8A-77EB-446E-8BCA-6705473851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672336"/>
            <a:ext cx="5778500" cy="2960087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4542FE-CF8E-484E-929F-83EE7418A6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72336"/>
            <a:ext cx="5778500" cy="29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9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B309-C0CF-4D6E-8529-69FCF6BE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0281"/>
          </a:xfrm>
        </p:spPr>
        <p:txBody>
          <a:bodyPr>
            <a:normAutofit/>
          </a:bodyPr>
          <a:lstStyle/>
          <a:p>
            <a:r>
              <a:rPr lang="en-GB" sz="2000" dirty="0"/>
              <a:t>3.2. Moving Average Processes: MA(</a:t>
            </a:r>
            <a:r>
              <a:rPr lang="en-GB" sz="2000" i="1" dirty="0"/>
              <a:t>q</a:t>
            </a:r>
            <a:r>
              <a:rPr lang="en-GB" sz="2000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6531"/>
                <a:ext cx="10291916" cy="5060432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Assume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>
                    <a:latin typeface="+mj-lt"/>
                  </a:rPr>
                  <a:t> in order to simplify the notation and discussion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As usual,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𝑤𝑛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(0, 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+mj-lt"/>
                  </a:rPr>
                  <a:t>,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latin typeface="+mj-lt"/>
                  </a:rPr>
                  <a:t> are real constants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MA(</a:t>
                </a:r>
                <a:r>
                  <a:rPr lang="en-GB" i="1" dirty="0">
                    <a:latin typeface="+mj-lt"/>
                  </a:rPr>
                  <a:t>q</a:t>
                </a:r>
                <a:r>
                  <a:rPr lang="en-GB" dirty="0">
                    <a:latin typeface="+mj-lt"/>
                  </a:rPr>
                  <a:t>) process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−…−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endParaRPr lang="en-GB" sz="2900" b="1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or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b="0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with the MA polynomial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−…−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∑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=∑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GB" dirty="0">
                    <a:latin typeface="+mj-lt"/>
                  </a:rPr>
                  <a:t>, these processes are always stationary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As we will see later, these processes are invertible provided all roots of the </a:t>
                </a:r>
                <a:r>
                  <a:rPr lang="en-GB" i="1" dirty="0">
                    <a:latin typeface="+mj-lt"/>
                  </a:rPr>
                  <a:t>characteristic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+mj-lt"/>
                  </a:rPr>
                  <a:t> are outside of the unit circle, i.e., if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 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|&gt;1</m:t>
                    </m:r>
                  </m:oMath>
                </a14:m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These models are adequate for situation in which the shocks’ effects last for a finite time only.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6531"/>
                <a:ext cx="10291916" cy="5060432"/>
              </a:xfrm>
              <a:blipFill>
                <a:blip r:embed="rId2"/>
                <a:stretch>
                  <a:fillRect l="-237" b="-13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8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B309-C0CF-4D6E-8529-69FCF6BE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0281"/>
          </a:xfrm>
        </p:spPr>
        <p:txBody>
          <a:bodyPr>
            <a:normAutofit/>
          </a:bodyPr>
          <a:lstStyle/>
          <a:p>
            <a:r>
              <a:rPr lang="en-GB" sz="2000" dirty="0"/>
              <a:t>Moving Average Process of order 1:  MA(1)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91381"/>
                <a:ext cx="10291916" cy="5501924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MA(</a:t>
                </a:r>
                <a:r>
                  <a:rPr lang="en-GB" i="1" dirty="0">
                    <a:latin typeface="+mj-lt"/>
                  </a:rPr>
                  <a:t>1</a:t>
                </a:r>
                <a:r>
                  <a:rPr lang="en-GB" dirty="0">
                    <a:latin typeface="+mj-lt"/>
                  </a:rPr>
                  <a:t>) process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sz="29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9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sz="29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9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GB" sz="2900" b="1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or			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This process is invertible provided the root of the </a:t>
                </a:r>
                <a:r>
                  <a:rPr lang="en-GB" i="1" dirty="0">
                    <a:latin typeface="+mj-lt"/>
                  </a:rPr>
                  <a:t>characteristic equation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+mj-lt"/>
                  </a:rPr>
                  <a:t> is outside of the unit circle, i.e., if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|&lt;1</m:t>
                    </m:r>
                  </m:oMath>
                </a14:m>
                <a:r>
                  <a:rPr lang="en-GB" dirty="0">
                    <a:latin typeface="+mj-lt"/>
                  </a:rPr>
                  <a:t>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Let’s verify the ACF </a:t>
                </a:r>
                <a:r>
                  <a:rPr lang="en-GB" dirty="0">
                    <a:solidFill>
                      <a:srgbClr val="0070C0"/>
                    </a:solidFill>
                    <a:latin typeface="+mj-lt"/>
                  </a:rPr>
                  <a:t>(trick: multiply by previous variable)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>
                  <a:solidFill>
                    <a:srgbClr val="0070C0"/>
                  </a:solidFill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+mj-lt"/>
                  </a:rPr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+mj-lt"/>
                  </a:rPr>
                  <a:t> (vanishes after order 1)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GB" dirty="0">
                  <a:solidFill>
                    <a:srgbClr val="0070C0"/>
                  </a:solidFill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solidFill>
                      <a:srgbClr val="0070C0"/>
                    </a:solidFill>
                    <a:latin typeface="+mj-lt"/>
                  </a:rPr>
                  <a:t>And the PACF: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GB" dirty="0"/>
                  <a:t>   (never vanishes)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91381"/>
                <a:ext cx="10291916" cy="5501924"/>
              </a:xfrm>
              <a:blipFill>
                <a:blip r:embed="rId2"/>
                <a:stretch>
                  <a:fillRect l="-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1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59FEFEE-51D7-41E8-A83D-5AF625238F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000" y="339725"/>
                <a:ext cx="10337800" cy="320675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>
                    <a:solidFill>
                      <a:schemeClr val="accent6"/>
                    </a:solidFill>
                  </a:rPr>
                  <a:t>An MA (1): Guess the sign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>
                  <a:solidFill>
                    <a:schemeClr val="accent6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>
                  <a:solidFill>
                    <a:schemeClr val="accent6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59FEFEE-51D7-41E8-A83D-5AF625238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" y="339725"/>
                <a:ext cx="10337800" cy="320675"/>
              </a:xfrm>
              <a:prstGeom prst="rect">
                <a:avLst/>
              </a:prstGeom>
              <a:blipFill>
                <a:blip r:embed="rId2"/>
                <a:stretch>
                  <a:fillRect l="-590" t="-36538" b="-3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water, boat, large, group&#10;&#10;Description automatically generated">
            <a:extLst>
              <a:ext uri="{FF2B5EF4-FFF2-40B4-BE49-F238E27FC236}">
                <a16:creationId xmlns:a16="http://schemas.microsoft.com/office/drawing/2014/main" id="{B902935A-4855-43E0-9241-768E4590A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2" y="806963"/>
            <a:ext cx="5837208" cy="2990161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AC55BE-7BD5-4931-A609-5E48CCB29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73" y="2302043"/>
            <a:ext cx="5837208" cy="2990161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24DFA9-3B24-4BEC-AD9B-19D64A093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92" y="3797124"/>
            <a:ext cx="5837208" cy="2990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7644B5E-29AB-4AE6-B957-897B6FD9F4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40977" y="2302043"/>
                <a:ext cx="2436723" cy="1012657"/>
              </a:xfrm>
              <a:prstGeom prst="rect">
                <a:avLst/>
              </a:prstGeom>
            </p:spPr>
            <p:txBody>
              <a:bodyPr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b="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b="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b="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i="1" dirty="0">
                  <a:solidFill>
                    <a:schemeClr val="accent6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+ 0.8 </m:t>
                    </m:r>
                    <m:sSubSup>
                      <m:sSubSupPr>
                        <m:ctrlP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>
                    <a:solidFill>
                      <a:schemeClr val="accent6"/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>
                  <a:solidFill>
                    <a:schemeClr val="accent6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7644B5E-29AB-4AE6-B957-897B6FD9F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977" y="2302043"/>
                <a:ext cx="2436723" cy="1012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28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539</Words>
  <Application>Microsoft Office PowerPoint</Application>
  <PresentationFormat>Widescreen</PresentationFormat>
  <Paragraphs>121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Acrobat Document</vt:lpstr>
      <vt:lpstr>3. ARMA(p,q) Processes</vt:lpstr>
      <vt:lpstr>3.1. Autoregressive Processes:  AR(p)</vt:lpstr>
      <vt:lpstr>Autoregressive Process of order 1:  AR(1)</vt:lpstr>
      <vt:lpstr>PowerPoint Presentation</vt:lpstr>
      <vt:lpstr>Autoregressive Process of order q: AR(q)</vt:lpstr>
      <vt:lpstr>PowerPoint Presentation</vt:lpstr>
      <vt:lpstr>3.2. Moving Average Processes: MA(q)</vt:lpstr>
      <vt:lpstr>Moving Average Process of order 1:  MA(1)</vt:lpstr>
      <vt:lpstr>PowerPoint Presentation</vt:lpstr>
      <vt:lpstr>Moving Average Process of order q:  MA(q)</vt:lpstr>
      <vt:lpstr>3.3. Duality AR-MA</vt:lpstr>
      <vt:lpstr>PowerPoint Presentation</vt:lpstr>
      <vt:lpstr>3.4. Autoregressive Moving Average Processes – ARMA(p,q)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ARMA(p,q) Processes</dc:title>
  <dc:creator>Nuno Crato</dc:creator>
  <cp:lastModifiedBy>Nuno Crato</cp:lastModifiedBy>
  <cp:revision>39</cp:revision>
  <dcterms:created xsi:type="dcterms:W3CDTF">2020-03-12T18:41:59Z</dcterms:created>
  <dcterms:modified xsi:type="dcterms:W3CDTF">2020-03-19T00:00:15Z</dcterms:modified>
</cp:coreProperties>
</file>